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6" r:id="rId2"/>
    <p:sldId id="295" r:id="rId3"/>
    <p:sldId id="296" r:id="rId4"/>
    <p:sldId id="28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3832">
          <p15:clr>
            <a:srgbClr val="A4A3A4"/>
          </p15:clr>
        </p15:guide>
        <p15:guide id="3" orient="horz" pos="1150">
          <p15:clr>
            <a:srgbClr val="A4A3A4"/>
          </p15:clr>
        </p15:guide>
        <p15:guide id="4" pos="5473">
          <p15:clr>
            <a:srgbClr val="A4A3A4"/>
          </p15:clr>
        </p15:guide>
        <p15:guide id="5" pos="287">
          <p15:clr>
            <a:srgbClr val="A4A3A4"/>
          </p15:clr>
        </p15:guide>
        <p15:guide id="6" orient="horz" pos="3696">
          <p15:clr>
            <a:srgbClr val="A4A3A4"/>
          </p15:clr>
        </p15:guide>
        <p15:guide id="7" orient="horz" pos="1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492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410" y="78"/>
      </p:cViewPr>
      <p:guideLst>
        <p:guide orient="horz" pos="288"/>
        <p:guide orient="horz" pos="3832"/>
        <p:guide orient="horz" pos="1150"/>
        <p:guide pos="5473"/>
        <p:guide pos="287"/>
        <p:guide orient="horz" pos="3696"/>
        <p:guide orient="horz"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-2800" y="-11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3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/>
          <a:lstStyle>
            <a:lvl1pPr algn="r">
              <a:defRPr sz="1200"/>
            </a:lvl1pPr>
          </a:lstStyle>
          <a:p>
            <a:fld id="{CBE868B5-0ED5-2D4A-B53C-752D9F3D7C86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9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 anchor="b"/>
          <a:lstStyle>
            <a:lvl1pPr algn="r">
              <a:defRPr sz="1200"/>
            </a:lvl1pPr>
          </a:lstStyle>
          <a:p>
            <a:fld id="{36D186EF-A58E-A140-A7DE-80DE5B481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99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3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/>
          <a:lstStyle>
            <a:lvl1pPr algn="r">
              <a:defRPr sz="1200"/>
            </a:lvl1pPr>
          </a:lstStyle>
          <a:p>
            <a:fld id="{7807ED40-A743-5E46-BE6F-655D4EE73137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0" tIns="46570" rIns="93140" bIns="465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4"/>
            <a:ext cx="5608320" cy="4183380"/>
          </a:xfrm>
          <a:prstGeom prst="rect">
            <a:avLst/>
          </a:prstGeom>
        </p:spPr>
        <p:txBody>
          <a:bodyPr vert="horz" lIns="93140" tIns="46570" rIns="93140" bIns="465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9"/>
            <a:ext cx="3037840" cy="464820"/>
          </a:xfrm>
          <a:prstGeom prst="rect">
            <a:avLst/>
          </a:prstGeom>
        </p:spPr>
        <p:txBody>
          <a:bodyPr vert="horz" lIns="93140" tIns="46570" rIns="93140" bIns="46570" rtlCol="0" anchor="b"/>
          <a:lstStyle>
            <a:lvl1pPr algn="r">
              <a:defRPr sz="1200"/>
            </a:lvl1pPr>
          </a:lstStyle>
          <a:p>
            <a:fld id="{41A8F84F-62EA-2347-BC9A-C0720F569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0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127500" y="2286000"/>
            <a:ext cx="5016500" cy="4581144"/>
          </a:xfrm>
          <a:prstGeom prst="rect">
            <a:avLst/>
          </a:prstGeom>
          <a:noFill/>
        </p:spPr>
        <p:txBody>
          <a:bodyPr rIns="548640"/>
          <a:lstStyle>
            <a:lvl1pPr marL="1889125" indent="0">
              <a:tabLst/>
              <a:defRPr sz="2000" b="1" baseline="0"/>
            </a:lvl1pPr>
          </a:lstStyle>
          <a:p>
            <a:r>
              <a:rPr lang="en-US" dirty="0" smtClean="0"/>
              <a:t>Drag picture to placeholder or click icon to add.</a:t>
            </a:r>
          </a:p>
          <a:p>
            <a:r>
              <a:rPr lang="en-US" dirty="0" smtClean="0"/>
              <a:t>After adding picture, select Arrange &gt; Send to Back.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/>
          </p:nvPr>
        </p:nvSpPr>
        <p:spPr>
          <a:xfrm>
            <a:off x="0" y="1965960"/>
            <a:ext cx="7134225" cy="4901184"/>
          </a:xfrm>
          <a:blipFill rotWithShape="1">
            <a:blip r:embed="rId2"/>
            <a:stretch>
              <a:fillRect/>
            </a:stretch>
          </a:blipFill>
        </p:spPr>
        <p:txBody>
          <a:bodyPr lIns="914400" tIns="1463040" rIns="246888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175504"/>
            <a:ext cx="4384248" cy="754053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Date Placeholder 51"/>
          <p:cNvSpPr>
            <a:spLocks noGrp="1"/>
          </p:cNvSpPr>
          <p:nvPr>
            <p:ph type="dt" sz="half" idx="2"/>
          </p:nvPr>
        </p:nvSpPr>
        <p:spPr>
          <a:xfrm>
            <a:off x="915988" y="5943600"/>
            <a:ext cx="4382660" cy="215444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00"/>
            <a:ext cx="4114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0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5867400"/>
          </a:xfrm>
        </p:spPr>
        <p:txBody>
          <a:bodyPr lIns="457200" tIns="457200"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3977640" cy="2286000"/>
          </a:xfrm>
          <a:blipFill rotWithShape="1">
            <a:blip r:embed="rId2"/>
            <a:stretch>
              <a:fillRect/>
            </a:stretch>
          </a:blipFill>
        </p:spPr>
        <p:txBody>
          <a:bodyPr lIns="457200" tIns="228600" bIns="228600"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5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297680"/>
          </a:xfrm>
        </p:spPr>
        <p:txBody>
          <a:bodyPr tIns="0"/>
          <a:lstStyle>
            <a:lvl1pPr marL="514350" indent="-514350">
              <a:buFont typeface="+mj-lt"/>
              <a:buAutoNum type="arabicPeriod"/>
              <a:defRPr sz="2800"/>
            </a:lvl1pPr>
            <a:lvl2pPr marL="228600" indent="-225425"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458788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55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c_art_purp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2971799"/>
            <a:ext cx="4480560" cy="34747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add section title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4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2971800"/>
            <a:ext cx="4480560" cy="34747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50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1" y="2971800"/>
            <a:ext cx="4480560" cy="34747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add section title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52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ckgr_purp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8788"/>
            <a:ext cx="8229600" cy="5715000"/>
          </a:xfrm>
        </p:spPr>
        <p:txBody>
          <a:bodyPr anchor="ctr" anchorCtr="0"/>
          <a:lstStyle>
            <a:lvl1pPr>
              <a:defRPr sz="4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8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8788"/>
            <a:ext cx="8229600" cy="5715000"/>
          </a:xfrm>
        </p:spPr>
        <p:txBody>
          <a:bodyPr anchor="ctr" anchorCtr="0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add text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8788"/>
            <a:ext cx="8229600" cy="5715000"/>
          </a:xfrm>
        </p:spPr>
        <p:txBody>
          <a:bodyPr anchor="ctr" anchorCtr="0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add text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>
          <a:xfrm>
            <a:off x="6470650" y="6464808"/>
            <a:ext cx="13663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200400" y="6464808"/>
            <a:ext cx="2743200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955280" y="6409944"/>
            <a:ext cx="73152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09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9008"/>
            <a:ext cx="9144000" cy="4888992"/>
          </a:xfrm>
          <a:prstGeom prst="rect">
            <a:avLst/>
          </a:prstGeom>
        </p:spPr>
      </p:pic>
      <p:sp>
        <p:nvSpPr>
          <p:cNvPr id="8" name="Date Placeholder 51"/>
          <p:cNvSpPr>
            <a:spLocks noGrp="1"/>
          </p:cNvSpPr>
          <p:nvPr>
            <p:ph type="dt" sz="half" idx="2"/>
          </p:nvPr>
        </p:nvSpPr>
        <p:spPr>
          <a:xfrm>
            <a:off x="915986" y="5943600"/>
            <a:ext cx="4842462" cy="215444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Text Placeholder 3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14400" y="5175504"/>
            <a:ext cx="4844048" cy="75405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00"/>
            <a:ext cx="4114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8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>
          <a:xfrm>
            <a:off x="6470650" y="6466992"/>
            <a:ext cx="1366351" cy="153888"/>
          </a:xfrm>
        </p:spPr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203993" y="6466992"/>
            <a:ext cx="2743200" cy="153888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>
          <a:xfrm>
            <a:off x="7955280" y="6413878"/>
            <a:ext cx="731520" cy="274320"/>
          </a:xfrm>
        </p:spPr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8229600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970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5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9008"/>
            <a:ext cx="9144000" cy="4888992"/>
          </a:xfrm>
          <a:prstGeom prst="rect">
            <a:avLst/>
          </a:prstGeom>
        </p:spPr>
      </p:pic>
      <p:sp>
        <p:nvSpPr>
          <p:cNvPr id="8" name="Date Placeholder 51"/>
          <p:cNvSpPr>
            <a:spLocks noGrp="1"/>
          </p:cNvSpPr>
          <p:nvPr>
            <p:ph type="dt" sz="half" idx="2"/>
          </p:nvPr>
        </p:nvSpPr>
        <p:spPr>
          <a:xfrm>
            <a:off x="915988" y="5943600"/>
            <a:ext cx="4842460" cy="215444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175504"/>
            <a:ext cx="4844048" cy="75405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00"/>
            <a:ext cx="4114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44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9008"/>
            <a:ext cx="9144000" cy="4888992"/>
          </a:xfrm>
          <a:prstGeom prst="rect">
            <a:avLst/>
          </a:prstGeom>
        </p:spPr>
      </p:pic>
      <p:sp>
        <p:nvSpPr>
          <p:cNvPr id="8" name="Date Placeholder 51"/>
          <p:cNvSpPr>
            <a:spLocks noGrp="1"/>
          </p:cNvSpPr>
          <p:nvPr>
            <p:ph type="dt" sz="half" idx="2"/>
          </p:nvPr>
        </p:nvSpPr>
        <p:spPr>
          <a:xfrm>
            <a:off x="915988" y="5943600"/>
            <a:ext cx="4842460" cy="215444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175504"/>
            <a:ext cx="4844048" cy="75405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429000"/>
            <a:ext cx="4343400" cy="16916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000"/>
            <a:ext cx="4114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52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072-3912-4867-B8E7-7AF844682E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2366-296C-401B-8BB3-6560649A793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5940-8963-44B7-9F27-8DCB21DC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8229600" cy="2020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8"/>
          </p:nvPr>
        </p:nvSpPr>
        <p:spPr>
          <a:xfrm>
            <a:off x="457200" y="3831336"/>
            <a:ext cx="4005072" cy="2020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9"/>
          </p:nvPr>
        </p:nvSpPr>
        <p:spPr>
          <a:xfrm>
            <a:off x="4681728" y="3831336"/>
            <a:ext cx="4005072" cy="2020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8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400507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8"/>
          </p:nvPr>
        </p:nvSpPr>
        <p:spPr>
          <a:xfrm>
            <a:off x="4681728" y="1600200"/>
            <a:ext cx="400507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1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tack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400507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8"/>
          </p:nvPr>
        </p:nvSpPr>
        <p:spPr>
          <a:xfrm>
            <a:off x="4681728" y="1600200"/>
            <a:ext cx="4005072" cy="2020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9"/>
          </p:nvPr>
        </p:nvSpPr>
        <p:spPr>
          <a:xfrm>
            <a:off x="4681728" y="3831336"/>
            <a:ext cx="4005072" cy="2020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9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Column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199" y="1600200"/>
            <a:ext cx="5407309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6099048" y="1600200"/>
            <a:ext cx="258775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258775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3276756" y="1600200"/>
            <a:ext cx="5410043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57200" y="1600200"/>
            <a:ext cx="258775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3276757" y="1600200"/>
            <a:ext cx="258775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9"/>
          </p:nvPr>
        </p:nvSpPr>
        <p:spPr>
          <a:xfrm>
            <a:off x="6096314" y="1600200"/>
            <a:ext cx="2587752" cy="4270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5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5867400"/>
          </a:xfrm>
        </p:spPr>
        <p:txBody>
          <a:bodyPr lIns="457200" tIns="457200"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5943598"/>
            <a:ext cx="320040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9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7955280" y="6409944"/>
            <a:ext cx="731520" cy="274320"/>
          </a:xfrm>
          <a:prstGeom prst="rect">
            <a:avLst/>
          </a:prstGeom>
          <a:blipFill rotWithShape="1">
            <a:blip r:embed="rId25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F3EC7EDD-B554-9142-9977-52420729B2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229600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6470650" y="6464808"/>
            <a:ext cx="1366351" cy="153888"/>
          </a:xfrm>
          <a:prstGeom prst="rect">
            <a:avLst/>
          </a:prstGeom>
        </p:spPr>
        <p:txBody>
          <a:bodyPr vert="horz" wrap="none" lIns="91440" tIns="0" rIns="9144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5/18/2016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200400" y="6464808"/>
            <a:ext cx="2743200" cy="153888"/>
          </a:xfrm>
          <a:prstGeom prst="rect">
            <a:avLst/>
          </a:prstGeom>
        </p:spPr>
        <p:txBody>
          <a:bodyPr vert="horz" wrap="square" lIns="91440" tIns="0" rIns="9144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3" r:id="rId2"/>
    <p:sldLayoutId id="2147483700" r:id="rId3"/>
    <p:sldLayoutId id="2147483701" r:id="rId4"/>
    <p:sldLayoutId id="2147483710" r:id="rId5"/>
    <p:sldLayoutId id="2147483705" r:id="rId6"/>
    <p:sldLayoutId id="2147483706" r:id="rId7"/>
    <p:sldLayoutId id="2147483704" r:id="rId8"/>
    <p:sldLayoutId id="2147483707" r:id="rId9"/>
    <p:sldLayoutId id="2147483712" r:id="rId10"/>
    <p:sldLayoutId id="2147483709" r:id="rId11"/>
    <p:sldLayoutId id="2147483678" r:id="rId12"/>
    <p:sldLayoutId id="2147483679" r:id="rId13"/>
    <p:sldLayoutId id="2147483686" r:id="rId14"/>
    <p:sldLayoutId id="2147483687" r:id="rId15"/>
    <p:sldLayoutId id="2147483690" r:id="rId16"/>
    <p:sldLayoutId id="2147483691" r:id="rId17"/>
    <p:sldLayoutId id="2147483692" r:id="rId18"/>
    <p:sldLayoutId id="2147483688" r:id="rId19"/>
    <p:sldLayoutId id="2147483684" r:id="rId20"/>
    <p:sldLayoutId id="2147483685" r:id="rId21"/>
    <p:sldLayoutId id="2147483713" r:id="rId22"/>
    <p:sldLayoutId id="2147483715" r:id="rId23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169863" indent="-1666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450850" indent="-225425" algn="l" defTabSz="457200" rtl="0" eaLnBrk="1" latinLnBrk="0" hangingPunct="1">
        <a:spcBef>
          <a:spcPct val="20000"/>
        </a:spcBef>
        <a:buFont typeface="Lucida Grande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692150" indent="-2413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917575" indent="-225425" algn="l" defTabSz="457200" rtl="0" eaLnBrk="1" latinLnBrk="0" hangingPunct="1">
        <a:spcBef>
          <a:spcPct val="20000"/>
        </a:spcBef>
        <a:buFont typeface="Arial"/>
        <a:buChar char="–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brand.vcuhealth.org/protected/extensions/kcfinder/upload/files/vcuh_oe_ct_01%282%29.png"/>
          <p:cNvPicPr/>
          <p:nvPr/>
        </p:nvPicPr>
        <p:blipFill>
          <a:blip r:embed="rId2"/>
          <a:srcRect l="51448" t="4911" b="79173"/>
          <a:stretch>
            <a:fillRect/>
          </a:stretch>
        </p:blipFill>
        <p:spPr>
          <a:xfrm>
            <a:off x="239698" y="6122359"/>
            <a:ext cx="2294976" cy="66833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" name="Picture 4" descr="DSCF54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" t="14523"/>
          <a:stretch>
            <a:fillRect/>
          </a:stretch>
        </p:blipFill>
        <p:spPr bwMode="auto">
          <a:xfrm>
            <a:off x="1472247" y="1728409"/>
            <a:ext cx="6003374" cy="40557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88983" y="910398"/>
            <a:ext cx="3371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VTCC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401" y="1417822"/>
            <a:ext cx="4201298" cy="5652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Faculty Productivity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32310"/>
              </p:ext>
            </p:extLst>
          </p:nvPr>
        </p:nvGraphicFramePr>
        <p:xfrm>
          <a:off x="2523401" y="2115879"/>
          <a:ext cx="4165600" cy="2599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536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Peer-reviewed papers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405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Presentations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356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Books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Editorships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A7F8-874A-4847-B873-2026AF626CFB}" type="datetime1">
              <a:rPr lang="en-US" smtClean="0"/>
              <a:t>9/12/2018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97471"/>
              </p:ext>
            </p:extLst>
          </p:nvPr>
        </p:nvGraphicFramePr>
        <p:xfrm>
          <a:off x="2387678" y="1600200"/>
          <a:ext cx="4165600" cy="2806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2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NIH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34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NIAAA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7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+mj-lt"/>
                        </a:rPr>
                        <a:t>NIDA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13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+mj-lt"/>
                        </a:rPr>
                        <a:t>Blue Ridge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34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School of Medicine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+mj-lt"/>
                        </a:rPr>
                        <a:t>4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85" marR="6985" marT="6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05970" y="873274"/>
            <a:ext cx="3329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Research Rankings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17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0804" y="262228"/>
            <a:ext cx="4757351" cy="8232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Psychiatry Residency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 descr="https://brand.vcuhealth.org/protected/extensions/kcfinder/upload/files/vcuh_oe_ct_01%282%29.png"/>
          <p:cNvPicPr/>
          <p:nvPr/>
        </p:nvPicPr>
        <p:blipFill>
          <a:blip r:embed="rId2"/>
          <a:srcRect l="51448" t="4911" b="79173"/>
          <a:stretch>
            <a:fillRect/>
          </a:stretch>
        </p:blipFill>
        <p:spPr>
          <a:xfrm>
            <a:off x="239698" y="6122359"/>
            <a:ext cx="2294976" cy="668338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29768"/>
              </p:ext>
            </p:extLst>
          </p:nvPr>
        </p:nvGraphicFramePr>
        <p:xfrm>
          <a:off x="2810753" y="1420161"/>
          <a:ext cx="3384550" cy="1501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22">
                <a:tc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+mj-lt"/>
                        </a:rPr>
                        <a:t>    Teaching</a:t>
                      </a:r>
                      <a:endParaRPr lang="en-US" sz="16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22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Residents &amp; Fellows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60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22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22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Medical Students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500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0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j-lt"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6" marR="6456" marT="64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90572"/>
              </p:ext>
            </p:extLst>
          </p:nvPr>
        </p:nvGraphicFramePr>
        <p:xfrm>
          <a:off x="2220804" y="3356665"/>
          <a:ext cx="4660900" cy="2961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marL="0" marR="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</a:rPr>
                        <a:t>       Clinical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Inpatient Adult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1901 admits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Inpatient Child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1075 admits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Outpatients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36,000 visits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ER + C&amp;L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2,000 visits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Substance Abuse 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600 consults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uh_template_2015_08_31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7CA0C5"/>
      </a:lt2>
      <a:accent1>
        <a:srgbClr val="FFBA00"/>
      </a:accent1>
      <a:accent2>
        <a:srgbClr val="FFCE00"/>
      </a:accent2>
      <a:accent3>
        <a:srgbClr val="E57200"/>
      </a:accent3>
      <a:accent4>
        <a:srgbClr val="612751"/>
      </a:accent4>
      <a:accent5>
        <a:srgbClr val="006C68"/>
      </a:accent5>
      <a:accent6>
        <a:srgbClr val="003764"/>
      </a:accent6>
      <a:hlink>
        <a:srgbClr val="A5779B"/>
      </a:hlink>
      <a:folHlink>
        <a:srgbClr val="6CAFB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uh_powerpoint" id="{31B5E6F5-5A2B-4C54-9773-9CCA2D0873A7}" vid="{46F71B6A-6D44-4050-B21C-3C45AA807E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vcuh_template_2015_11_09</Template>
  <TotalTime>1475</TotalTime>
  <Words>61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Tahoma</vt:lpstr>
      <vt:lpstr>Times New Roman</vt:lpstr>
      <vt:lpstr>vcuh_template_2015_08_31</vt:lpstr>
      <vt:lpstr>PowerPoint Presentation</vt:lpstr>
      <vt:lpstr>        Faculty Productivity  </vt:lpstr>
      <vt:lpstr>PowerPoint Presentation</vt:lpstr>
      <vt:lpstr>Psychiatry Residency</vt:lpstr>
    </vt:vector>
  </TitlesOfParts>
  <Company>VCU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Treatment Center for Children Facility and Clinical Services Update</dc:title>
  <dc:creator>Alexandria Lewis</dc:creator>
  <cp:lastModifiedBy>Pamela Stallsmith</cp:lastModifiedBy>
  <cp:revision>79</cp:revision>
  <cp:lastPrinted>2018-09-04T12:16:18Z</cp:lastPrinted>
  <dcterms:created xsi:type="dcterms:W3CDTF">2016-05-12T21:24:10Z</dcterms:created>
  <dcterms:modified xsi:type="dcterms:W3CDTF">2018-09-12T15:55:37Z</dcterms:modified>
</cp:coreProperties>
</file>